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0" r:id="rId3"/>
    <p:sldId id="281" r:id="rId4"/>
    <p:sldId id="257" r:id="rId5"/>
    <p:sldId id="279" r:id="rId6"/>
    <p:sldId id="283" r:id="rId7"/>
    <p:sldId id="282" r:id="rId8"/>
    <p:sldId id="284" r:id="rId9"/>
    <p:sldId id="285" r:id="rId10"/>
    <p:sldId id="287" r:id="rId11"/>
    <p:sldId id="286" r:id="rId12"/>
    <p:sldId id="288" r:id="rId1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B92D14"/>
    <a:srgbClr val="35759D"/>
    <a:srgbClr val="35B19D"/>
    <a:srgbClr val="000000"/>
    <a:srgbClr val="E8E8E8"/>
    <a:srgbClr val="1E1E2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596" autoAdjust="0"/>
  </p:normalViewPr>
  <p:slideViewPr>
    <p:cSldViewPr>
      <p:cViewPr varScale="1">
        <p:scale>
          <a:sx n="91" d="100"/>
          <a:sy n="91" d="100"/>
        </p:scale>
        <p:origin x="-73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8A8C66-7474-4E0C-B9ED-44B079C65D67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1C92533-CD6D-460E-9A66-44D97BA8AB14}" type="slidenum">
              <a:rPr lang="en-US" altLang="ru-RU" sz="1200"/>
              <a:pPr eaLnBrk="1" hangingPunct="1"/>
              <a:t>1</a:t>
            </a:fld>
            <a:endParaRPr lang="en-US" altLang="ru-RU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03BD57C-9FED-4BCC-BA05-14E9AE77C075}" type="slidenum">
              <a:rPr lang="en-US" altLang="ru-RU" sz="1200"/>
              <a:pPr eaLnBrk="1" hangingPunct="1"/>
              <a:t>4</a:t>
            </a:fld>
            <a:endParaRPr lang="en-US" altLang="ru-RU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F02A10-621E-4D91-802F-C3D6D7169FB7}" type="slidenum">
              <a:rPr lang="en-US" altLang="ru-RU" sz="1200"/>
              <a:pPr eaLnBrk="1" hangingPunct="1"/>
              <a:t>5</a:t>
            </a:fld>
            <a:endParaRPr lang="en-US" altLang="ru-RU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F02A10-621E-4D91-802F-C3D6D7169FB7}" type="slidenum">
              <a:rPr lang="en-US" altLang="ru-RU" sz="1200"/>
              <a:pPr eaLnBrk="1" hangingPunct="1"/>
              <a:t>7</a:t>
            </a:fld>
            <a:endParaRPr lang="en-US" altLang="ru-RU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4455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F02A10-621E-4D91-802F-C3D6D7169FB7}" type="slidenum">
              <a:rPr lang="en-US" altLang="ru-RU" sz="1200"/>
              <a:pPr eaLnBrk="1" hangingPunct="1"/>
              <a:t>9</a:t>
            </a:fld>
            <a:endParaRPr lang="en-US" altLang="ru-RU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6599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F02A10-621E-4D91-802F-C3D6D7169FB7}" type="slidenum">
              <a:rPr lang="en-US" altLang="ru-RU" sz="1200"/>
              <a:pPr eaLnBrk="1" hangingPunct="1"/>
              <a:t>10</a:t>
            </a:fld>
            <a:endParaRPr lang="en-US" altLang="ru-RU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7371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xmlns="" val="875344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0070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0125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9939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449555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647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790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2726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419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28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44999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ChangeArrowheads="1"/>
          </p:cNvSpPr>
          <p:nvPr/>
        </p:nvSpPr>
        <p:spPr bwMode="auto">
          <a:xfrm rot="10800000">
            <a:off x="179512" y="4140306"/>
            <a:ext cx="9144000" cy="1981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687616" y="4319412"/>
            <a:ext cx="3456384" cy="862186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</a:rPr>
              <a:t>КОДЕКС ЭТИКИ</a:t>
            </a:r>
            <a:endParaRPr lang="ru-RU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5831632" y="5085184"/>
            <a:ext cx="3168352" cy="990601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chemeClr val="tx1"/>
                </a:solidFill>
              </a:rPr>
              <a:t>и 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служебного поведения работников МБУ «СШ 1»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8945" y="476672"/>
            <a:ext cx="6934200" cy="715963"/>
          </a:xfrm>
        </p:spPr>
        <p:txBody>
          <a:bodyPr/>
          <a:lstStyle/>
          <a:p>
            <a:pPr algn="ctr"/>
            <a:r>
              <a:rPr lang="ru-RU" altLang="ru-RU" sz="20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ОСНОВЫ ДЕЯТЕЛЬНОСТИ ПРОЧИХ </a:t>
            </a:r>
            <a:br>
              <a:rPr lang="ru-RU" altLang="ru-RU" sz="20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РАБОТНИКОВ УЧРЕЖДЕНИЯ</a:t>
            </a:r>
            <a:r>
              <a:rPr lang="ru-RU" altLang="ru-RU" sz="20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(административный персонал, обслуживающий персонал )</a:t>
            </a:r>
            <a:r>
              <a:rPr lang="ru-RU" altLang="ru-RU" sz="18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 </a:t>
            </a:r>
            <a:endParaRPr lang="ru-RU" altLang="ru-RU" sz="1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8945" y="1340768"/>
            <a:ext cx="7128792" cy="4267200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10. </a:t>
            </a:r>
            <a:r>
              <a:rPr lang="ru-RU" altLang="ru-RU" sz="160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Все работники Учреждения имеют право открыто выражать свое мнение по поводу работы своих коллег, не распространяя сплетни. Любая критика, высказанная в адрес другого работника, должна быть объективной и обоснованной.</a:t>
            </a:r>
            <a:endParaRPr lang="ru-RU" altLang="ru-RU" sz="16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11. </a:t>
            </a:r>
            <a:r>
              <a:rPr lang="ru-RU" altLang="ru-RU" sz="160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Администрация не может требовать или собирать информацию о личной жизни работника, не связанной с выполнением им своих трудовых обязанностей.</a:t>
            </a:r>
            <a:endParaRPr lang="ru-RU" altLang="ru-RU" sz="16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12. </a:t>
            </a:r>
            <a:r>
              <a:rPr lang="ru-RU" altLang="ru-RU" sz="160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Все работники Учреждения имеют право на поощрение от администрации. Личные заслуги любого работника не должны оставаться в стороне.</a:t>
            </a:r>
            <a:endParaRPr lang="ru-RU" altLang="ru-RU" sz="16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13. </a:t>
            </a:r>
            <a:r>
              <a:rPr lang="ru-RU" altLang="ru-RU" sz="160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Все работники Учреждения имеют право получать от администрации информацию, имеющую значение для работы Учреждения. Администрация не имеет права скрывать информацию, которая может повлиять на работу работника и качество его труда.</a:t>
            </a:r>
            <a:endParaRPr lang="ru-RU" altLang="ru-RU" sz="16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14. </a:t>
            </a:r>
            <a:r>
              <a:rPr lang="ru-RU" altLang="ru-RU" sz="160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Инициатива приветствуется.</a:t>
            </a:r>
            <a:endParaRPr lang="ru-RU" altLang="ru-RU" sz="16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15. </a:t>
            </a:r>
            <a:r>
              <a:rPr lang="ru-RU" altLang="ru-RU" sz="160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Важные для рабочего коллектива решения принимаются в Учреждении на основе принципов открытости и общего участия.</a:t>
            </a:r>
            <a:endParaRPr lang="ru-RU" altLang="ru-RU" sz="16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16. </a:t>
            </a:r>
            <a:r>
              <a:rPr lang="ru-RU" altLang="ru-RU" sz="160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Все работники Учреждения должны уважительно и доброжелательно общаться с родителями (законными представителями) занимающихся.</a:t>
            </a:r>
            <a:endParaRPr lang="ru-RU" altLang="ru-RU" sz="16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17. </a:t>
            </a:r>
            <a:r>
              <a:rPr lang="ru-RU" altLang="ru-RU" sz="160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Отношения работника с родителями (законными представителями) занимающихся не должны оказывать влияния на отношение к личности и достижению занимающихся.</a:t>
            </a:r>
            <a:endParaRPr lang="ru-RU" altLang="ru-RU" sz="16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1799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340768"/>
            <a:ext cx="7315200" cy="715962"/>
          </a:xfrm>
        </p:spPr>
        <p:txBody>
          <a:bodyPr/>
          <a:lstStyle/>
          <a:p>
            <a:r>
              <a:rPr lang="ru-RU" altLang="ru-RU" sz="2400" b="1" dirty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ЗАКЛЮЧИТЕЛЬНЫЕ ПОЛОЖЕНИЯ</a:t>
            </a:r>
            <a:r>
              <a:rPr lang="ru-RU" altLang="ru-RU" b="1" dirty="0">
                <a:latin typeface="Garamond" panose="02020404030301010803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latin typeface="Garamond" panose="02020404030301010803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16832"/>
            <a:ext cx="7315200" cy="4191000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0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При приеме работника на работу в Учреждение  руководитель Учреждения должен оговорить должностные обязанности и ознакомить работника с содержанием данного Кодекса. Работник должен действовать в пределах своей профессиональной компетенции на основе Кодекса профессиональной этики и служебного поведения работников Учреждения.</a:t>
            </a:r>
          </a:p>
          <a:p>
            <a:pPr>
              <a:buFontTx/>
              <a:buAutoNum type="arabicPeriod"/>
            </a:pPr>
            <a:endParaRPr lang="ru-RU" altLang="ru-RU" sz="20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0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2. </a:t>
            </a:r>
            <a:r>
              <a:rPr lang="ru-RU" altLang="ru-RU" sz="200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Нарушение положений Кодекса профессиональной этики и служебного поведения работников Учреждения рассматривается общим собранием работников Учреждения и администрацией.</a:t>
            </a:r>
            <a:endParaRPr lang="ru-RU" altLang="ru-RU" sz="20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0810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48640" y="1268760"/>
            <a:ext cx="7315200" cy="7159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</a:pPr>
            <a:r>
              <a:rPr lang="ru-RU" altLang="ru-RU" sz="2000" b="1" dirty="0">
                <a:solidFill>
                  <a:srgbClr val="000000"/>
                </a:solidFill>
                <a:latin typeface="Garamond" panose="02020404030301010803" pitchFamily="18" charset="0"/>
                <a:cs typeface="Nirmala UI Semilight" panose="020B0402040204020203" pitchFamily="34" charset="0"/>
              </a:rPr>
              <a:t>Рассмотрен на общем собрании коллектива</a:t>
            </a:r>
          </a:p>
          <a:p>
            <a:pPr algn="ctr" eaLnBrk="1" hangingPunct="1">
              <a:lnSpc>
                <a:spcPct val="115000"/>
              </a:lnSpc>
            </a:pPr>
            <a:r>
              <a:rPr lang="ru-RU" altLang="ru-RU" sz="2000" b="1" dirty="0">
                <a:solidFill>
                  <a:srgbClr val="000000"/>
                </a:solidFill>
                <a:latin typeface="Garamond" panose="02020404030301010803" pitchFamily="18" charset="0"/>
                <a:cs typeface="Nirmala UI Semilight" panose="020B0402040204020203" pitchFamily="34" charset="0"/>
              </a:rPr>
              <a:t>МБУ «СШ № 1» и утвержден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0000"/>
                </a:solidFill>
                <a:latin typeface="Garamond" panose="02020404030301010803" pitchFamily="18" charset="0"/>
                <a:cs typeface="Nirmala UI Semilight" panose="020B0402040204020203" pitchFamily="34" charset="0"/>
              </a:rPr>
              <a:t>директором А.С. </a:t>
            </a:r>
            <a:r>
              <a:rPr lang="ru-RU" altLang="ru-RU" sz="2000" b="1" dirty="0" err="1">
                <a:solidFill>
                  <a:srgbClr val="000000"/>
                </a:solidFill>
                <a:latin typeface="Garamond" panose="02020404030301010803" pitchFamily="18" charset="0"/>
                <a:cs typeface="Nirmala UI Semilight" panose="020B0402040204020203" pitchFamily="34" charset="0"/>
              </a:rPr>
              <a:t>Борщевой</a:t>
            </a:r>
            <a:r>
              <a:rPr lang="ru-RU" altLang="ru-RU" sz="2000" b="1" dirty="0">
                <a:solidFill>
                  <a:srgbClr val="000000"/>
                </a:solidFill>
                <a:latin typeface="Garamond" panose="02020404030301010803" pitchFamily="18" charset="0"/>
                <a:cs typeface="Nirmala UI Semilight" panose="020B0402040204020203" pitchFamily="34" charset="0"/>
              </a:rPr>
              <a:t> </a:t>
            </a:r>
          </a:p>
          <a:p>
            <a:pPr algn="ctr" eaLnBrk="1" hangingPunct="1"/>
            <a:r>
              <a:rPr lang="ru-RU" altLang="ru-RU" sz="1400" b="1" dirty="0">
                <a:solidFill>
                  <a:srgbClr val="000000"/>
                </a:solidFill>
                <a:latin typeface="Garamond" panose="02020404030301010803" pitchFamily="18" charset="0"/>
                <a:cs typeface="Nirmala UI Semilight" panose="020B0402040204020203" pitchFamily="34" charset="0"/>
              </a:rPr>
              <a:t>(протокол № 10 от 03.09.2021г.)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2636912"/>
            <a:ext cx="5888653" cy="3312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948640" y="2636912"/>
            <a:ext cx="7315200" cy="473501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1947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340768"/>
            <a:ext cx="7315200" cy="715962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Кодекс профессиональной этики и служебного поведения работников МБУ «СШ № 1» разработан в соответствии с Конституцией РФ, Конвенцией о правах ребенка и действующим законодательством Российской Федерации.</a:t>
            </a:r>
            <a:r>
              <a:rPr lang="ru-RU" altLang="ru-RU" sz="2000" b="1" dirty="0">
                <a:latin typeface="Garamond" panose="02020404030301010803" pitchFamily="18" charset="0"/>
              </a:rPr>
              <a:t/>
            </a:r>
            <a:br>
              <a:rPr lang="ru-RU" altLang="ru-RU" sz="2000" b="1" dirty="0">
                <a:latin typeface="Garamond" panose="02020404030301010803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348880"/>
            <a:ext cx="7315200" cy="419100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ru-RU" altLang="ru-RU" sz="2200" u="sng" dirty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При осуществлении своей деятельности каждый работник МБУ «СШ № 1» руководствуется следующими принципами:</a:t>
            </a:r>
            <a:endParaRPr lang="ru-RU" altLang="ru-RU" sz="2200" u="sng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sz="2200" dirty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- гуманность, добросовестность;</a:t>
            </a:r>
            <a:endParaRPr lang="ru-RU" altLang="ru-RU" sz="2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sz="2200" dirty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- законность;</a:t>
            </a:r>
            <a:endParaRPr lang="ru-RU" altLang="ru-RU" sz="2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sz="2200" dirty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- демократичность;</a:t>
            </a:r>
            <a:endParaRPr lang="ru-RU" altLang="ru-RU" sz="2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sz="2200" dirty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- справедливость;</a:t>
            </a:r>
            <a:endParaRPr lang="ru-RU" altLang="ru-RU" sz="2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sz="2200" dirty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- профессионализм;</a:t>
            </a:r>
            <a:endParaRPr lang="ru-RU" altLang="ru-RU" sz="2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sz="2200" dirty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- взаимное уважение.</a:t>
            </a:r>
            <a:endParaRPr lang="ru-RU" altLang="ru-RU" sz="2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3429000"/>
            <a:ext cx="234888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5675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ЦЕЛЬ КОДЕКСА</a:t>
            </a:r>
            <a:r>
              <a:rPr lang="ru-RU" altLang="ru-RU" b="1" dirty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0170" y="2204864"/>
            <a:ext cx="7315200" cy="4191000"/>
          </a:xfrm>
        </p:spPr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ru-RU" altLang="ru-RU" sz="240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Цель </a:t>
            </a:r>
            <a:r>
              <a:rPr lang="ru-RU" altLang="ru-RU" sz="2400" dirty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кодекса – определить основные нормы профессиональной этики в отношениях тренеров и прочих работников Учреждения с занимающимися и их родителями (законными </a:t>
            </a:r>
            <a:r>
              <a:rPr lang="ru-RU" altLang="ru-RU" sz="240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представителями</a:t>
            </a:r>
            <a:r>
              <a:rPr lang="ru-RU" altLang="ru-RU" sz="2400" dirty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), с коллективом, с сообществом физической культуры и спорта, государством, с руководителем и представителями социума.</a:t>
            </a:r>
            <a:endParaRPr lang="ru-RU" altLang="ru-RU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0985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980728"/>
            <a:ext cx="7315200" cy="648072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18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ОСНОВЫ ДЕЯТЕЛЬНОСТИ </a:t>
            </a:r>
            <a:r>
              <a:rPr lang="ru-RU" altLang="ru-RU" sz="18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РАБОТНИКА ФИЗИЧЕСКОЙ КУЛЬТУРЫ И СПОРТА</a:t>
            </a:r>
            <a:br>
              <a:rPr lang="ru-RU" altLang="ru-RU" sz="18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</a:br>
            <a:endParaRPr lang="ru-RU" altLang="ru-RU" sz="1800" dirty="0" smtClean="0">
              <a:solidFill>
                <a:srgbClr val="4D4D4D"/>
              </a:solidFill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3568" y="1196752"/>
            <a:ext cx="8208912" cy="4742581"/>
          </a:xfrm>
        </p:spPr>
        <p:txBody>
          <a:bodyPr/>
          <a:lstStyle/>
          <a:p>
            <a:pPr marL="0" indent="0" algn="ctr">
              <a:buNone/>
            </a:pPr>
            <a:endParaRPr lang="ru-RU" altLang="ru-RU" sz="1000" b="1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                      </a:t>
            </a:r>
            <a:r>
              <a:rPr lang="ru-RU" altLang="ru-RU" sz="1700" u="sng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Личность  работника физической культуры и спорта.</a:t>
            </a:r>
            <a:endParaRPr lang="ru-RU" altLang="ru-RU" sz="1700" u="sng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7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1. </a:t>
            </a:r>
            <a:r>
              <a:rPr lang="ru-RU" altLang="ru-RU" sz="170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Работники физической культуры и спорта должны быть положительным примером для занимающихся физической культурой и спортом.</a:t>
            </a:r>
          </a:p>
          <a:p>
            <a:pPr marL="0" indent="0">
              <a:buNone/>
            </a:pPr>
            <a:r>
              <a:rPr lang="ru-RU" altLang="ru-RU" sz="17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2. </a:t>
            </a:r>
            <a:r>
              <a:rPr lang="ru-RU" altLang="ru-RU" sz="170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Работники физической культуры и спорта не должны заниматься неправомерной деятельностью. Работники  физической культуры и спорта дорожат своей репутацией.</a:t>
            </a:r>
            <a:endParaRPr lang="ru-RU" altLang="ru-RU" sz="17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7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3. </a:t>
            </a:r>
            <a:r>
              <a:rPr lang="ru-RU" altLang="ru-RU" sz="170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Работники физической культуры и спорта должны быть требовательны к себе, стремиться к самосовершенствованию.</a:t>
            </a:r>
            <a:endParaRPr lang="ru-RU" altLang="ru-RU" sz="17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7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4. </a:t>
            </a:r>
            <a:r>
              <a:rPr lang="ru-RU" altLang="ru-RU" sz="170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Работник  физической культуры и спорта не должен терять чувства меры и самообладания.</a:t>
            </a:r>
            <a:endParaRPr lang="ru-RU" altLang="ru-RU" sz="17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7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5. </a:t>
            </a:r>
            <a:r>
              <a:rPr lang="ru-RU" altLang="ru-RU" sz="170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Работники физической культуры и спорта соблюдают культуру собственной речи, не допускают использование ругательств, грубых и оскорбительных фраз.</a:t>
            </a:r>
            <a:endParaRPr lang="ru-RU" altLang="ru-RU" sz="17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7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6. </a:t>
            </a:r>
            <a:r>
              <a:rPr lang="ru-RU" altLang="ru-RU" sz="170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Работник физической культуры и спорта является честным человеком, соблюдающим законодательство. С профессиональной этикой работника  физической культуры и спорта не сочетаются ни получение взятки, ни ее дача.</a:t>
            </a:r>
            <a:endParaRPr lang="ru-RU" altLang="ru-RU" sz="17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7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7. </a:t>
            </a:r>
            <a:r>
              <a:rPr lang="ru-RU" altLang="ru-RU" sz="170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Работники физической культуры и спорта должны бережно и обоснованно расходовать материальные и другие ресурсы. Они не должны использовать имущество </a:t>
            </a:r>
          </a:p>
          <a:p>
            <a:pPr marL="0" indent="0">
              <a:buNone/>
            </a:pPr>
            <a:r>
              <a:rPr lang="ru-RU" altLang="ru-RU" sz="170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Учреждения </a:t>
            </a:r>
            <a:r>
              <a:rPr lang="ru-RU" altLang="ru-RU" sz="170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(помещения, мебель, телефон, компьютер, копировальную технику, другое оборудование, почтовые услуги, инструменты и материалы), а также свое рабочее время для личных нужд.</a:t>
            </a:r>
            <a:endParaRPr lang="ru-RU" altLang="ru-RU" sz="17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8945" y="260648"/>
            <a:ext cx="6934200" cy="715963"/>
          </a:xfrm>
        </p:spPr>
        <p:txBody>
          <a:bodyPr/>
          <a:lstStyle/>
          <a:p>
            <a:pPr algn="ctr"/>
            <a:r>
              <a:rPr lang="ru-RU" altLang="ru-RU" sz="18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ВЗАИМООТНОШЕНИЯ РАБОТНИКА ФИЗИЧЕСКОЙ КУЛЬТУРЫ И СПОРТА</a:t>
            </a:r>
            <a:r>
              <a:rPr lang="ru-RU" altLang="ru-RU" sz="1800" b="1" dirty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С ЗАНИМАЮЩИМИСЯ</a:t>
            </a:r>
            <a:r>
              <a:rPr lang="ru-RU" altLang="ru-RU" sz="18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</a:br>
            <a:endParaRPr lang="en-US" altLang="ru-RU" sz="1800" dirty="0" smtClean="0">
              <a:solidFill>
                <a:srgbClr val="4D4D4D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14353" y="836712"/>
            <a:ext cx="7128792" cy="4267200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5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1. </a:t>
            </a:r>
            <a:r>
              <a:rPr lang="ru-RU" altLang="ru-RU" sz="150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Работник физической культуры и спорта проявляет уважение к личности каждого занимающегося‚ доброжелательное внимание ко всем занимающимся, учитывает их возрастные и индивидуальные особенности.</a:t>
            </a:r>
            <a:endParaRPr lang="ru-RU" altLang="ru-RU" sz="15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5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2. </a:t>
            </a:r>
            <a:r>
              <a:rPr lang="ru-RU" altLang="ru-RU" sz="150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Работник физической культуры и спорта в своей работе не должен унижать честь и достоинство занимающегося, ни по каким основаниям, в том числе по признакам возраста, пола, национальности и иных особенностей.</a:t>
            </a:r>
            <a:endParaRPr lang="ru-RU" altLang="ru-RU" sz="15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5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3. </a:t>
            </a:r>
            <a:r>
              <a:rPr lang="ru-RU" altLang="ru-RU" sz="150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Работник физической культуры и спорта чутко реагирует на инициативу занимающихся в общении, учитывая их потребность в поддержке взрослых.</a:t>
            </a:r>
            <a:endParaRPr lang="ru-RU" altLang="ru-RU" sz="15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5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4. </a:t>
            </a:r>
            <a:r>
              <a:rPr lang="ru-RU" altLang="ru-RU" sz="150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Требовательность работника физической культуры и спорта по отношению к занимающимся должна быть позитивной и обоснованной.</a:t>
            </a:r>
            <a:endParaRPr lang="ru-RU" altLang="ru-RU" sz="15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5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5. </a:t>
            </a:r>
            <a:r>
              <a:rPr lang="ru-RU" altLang="ru-RU" sz="150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Работник физической культуры и спорта выбирает методы работы с занимающимся, развивающие в них такие положительные черты и качества как самостоятельность, любознательность, уважение к взрослым, забота о младших, любовь к Родине.</a:t>
            </a:r>
            <a:endParaRPr lang="ru-RU" altLang="ru-RU" sz="15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5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6. </a:t>
            </a:r>
            <a:r>
              <a:rPr lang="ru-RU" altLang="ru-RU" sz="150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Работнику физической культуры и спорта следует стремиться к повышению мотивации обучения занимающегося, к укреплению веры в их силы и способности.</a:t>
            </a:r>
            <a:endParaRPr lang="ru-RU" altLang="ru-RU" sz="15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5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7. </a:t>
            </a:r>
            <a:r>
              <a:rPr lang="ru-RU" altLang="ru-RU" sz="150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Работник физической культуры и спорта отмечает новые достижения занимающегося в разных видах деятельности, обращает внимание на его новые возможности и способности, справедливо и объективно оценивает работу занимающегося, не сравнивает с достижениями других занимающихся.</a:t>
            </a:r>
            <a:endParaRPr lang="ru-RU" altLang="ru-RU" sz="15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5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8. </a:t>
            </a:r>
            <a:r>
              <a:rPr lang="ru-RU" altLang="ru-RU" sz="150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Работник физической культуры и спорта формирует у занимающегося положительное отношение к сверстникам.</a:t>
            </a:r>
            <a:endParaRPr lang="ru-RU" altLang="ru-RU" sz="15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5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9. </a:t>
            </a:r>
            <a:r>
              <a:rPr lang="ru-RU" altLang="ru-RU" sz="150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Работник физической культуры и спорта не должен злоупотреблять своим служебным положением, используя  занимающихся в Учреждении для каких-либо услуг или одолжений в личных целях.</a:t>
            </a:r>
            <a:endParaRPr lang="ru-RU" altLang="ru-RU" sz="15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ru-RU" sz="1800" dirty="0" smtClean="0">
              <a:solidFill>
                <a:srgbClr val="4D4D4D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96752"/>
            <a:ext cx="7315200" cy="715962"/>
          </a:xfrm>
        </p:spPr>
        <p:txBody>
          <a:bodyPr/>
          <a:lstStyle/>
          <a:p>
            <a:pPr algn="ctr"/>
            <a:r>
              <a:rPr lang="ru-RU" altLang="ru-RU" sz="1800" b="1" dirty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ВЗАИМООТНОШЕНИЯ  РАБОТНИКА ФИЗИЧЕСКОЙ КУЛЬТУРЫ И СПОРТА С СОБЩЕСТВОМ ФИЗИЧЕСКОЙ КУЛЬТУРЫ И СПОРТА</a:t>
            </a:r>
            <a:r>
              <a:rPr lang="ru-RU" altLang="ru-RU" sz="2000" b="1" dirty="0">
                <a:latin typeface="Garamond" panose="02020404030301010803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latin typeface="Garamond" panose="02020404030301010803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2132856"/>
            <a:ext cx="7315200" cy="4191000"/>
          </a:xfrm>
        </p:spPr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1. </a:t>
            </a:r>
            <a:r>
              <a:rPr lang="ru-RU" altLang="ru-RU" sz="2400" dirty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Работники физической культуры и спорта стремятся к взаимодействию друг с другом, оказывают взаимопомощь, уважают интересы друг друга и администрации Учреждения.</a:t>
            </a:r>
          </a:p>
          <a:p>
            <a:pPr>
              <a:lnSpc>
                <a:spcPct val="115000"/>
              </a:lnSpc>
              <a:buFontTx/>
              <a:buAutoNum type="arabicPeriod"/>
            </a:pPr>
            <a:endParaRPr lang="ru-RU" altLang="ru-RU" sz="2400" dirty="0">
              <a:solidFill>
                <a:srgbClr val="0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2. </a:t>
            </a:r>
            <a:r>
              <a:rPr lang="ru-RU" altLang="ru-RU" sz="2400" dirty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Работников физической культуры и спорта объединяют взаимоуважение, поддержка, открытость и доверие.</a:t>
            </a:r>
            <a:endParaRPr lang="ru-RU" altLang="ru-RU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7071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692696"/>
            <a:ext cx="6934200" cy="859979"/>
          </a:xfrm>
        </p:spPr>
        <p:txBody>
          <a:bodyPr/>
          <a:lstStyle/>
          <a:p>
            <a:pPr algn="ctr"/>
            <a:r>
              <a:rPr lang="ru-RU" altLang="ru-RU" sz="18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ВЗАИМООТНОШЕНИЯ РАБОТНИКА ФИЗИЧЕСКОЙ КУЛЬТУРЫ И СПОРТА С РОДИТЕЛЯМИ</a:t>
            </a:r>
            <a:br>
              <a:rPr lang="ru-RU" altLang="ru-RU" sz="18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(ЗАКОННЫМИ ПРЕДСТАВИТЕЛЯМИ) ЗАНИМАЮЩИХСЯ</a:t>
            </a:r>
            <a:br>
              <a:rPr lang="ru-RU" altLang="ru-RU" sz="18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</a:br>
            <a:endParaRPr lang="en-US" altLang="ru-RU" sz="1800" dirty="0" smtClean="0">
              <a:solidFill>
                <a:srgbClr val="4D4D4D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9920" y="1772816"/>
            <a:ext cx="7154080" cy="4896544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1.</a:t>
            </a:r>
            <a:r>
              <a:rPr lang="ru-RU" altLang="ru-RU" sz="180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Работник физической культуры и спорта должен уважительно и доброжелательно общаться с родителями (законными представителями) занимающихся.</a:t>
            </a:r>
            <a:endParaRPr lang="ru-RU" altLang="ru-RU" sz="18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2. </a:t>
            </a:r>
            <a:r>
              <a:rPr lang="ru-RU" altLang="ru-RU" sz="180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Работник физической культуры и спорта консультирует родителей (законных представителей) по вопросам спортивной подготовки и воспитания занимающихся.</a:t>
            </a:r>
            <a:endParaRPr lang="ru-RU" altLang="ru-RU" sz="18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3. </a:t>
            </a:r>
            <a:r>
              <a:rPr lang="ru-RU" altLang="ru-RU" sz="180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Работник физической культуры и спорта организует работу с коллективом родителей (законных представителей) (беседы, семинары, собрания) и оказывают индивидуальную воспитательную  помощь.</a:t>
            </a:r>
            <a:endParaRPr lang="ru-RU" altLang="ru-RU" sz="18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4. </a:t>
            </a:r>
            <a:r>
              <a:rPr lang="ru-RU" altLang="ru-RU" sz="180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Отношения работника физической культуры и спорта с родителями (законными представителями) занимающихся не должны оказывать влияния на отношение к личности и достижениям занимающихся.</a:t>
            </a:r>
            <a:endParaRPr lang="ru-RU" altLang="ru-RU" sz="18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5. </a:t>
            </a:r>
            <a:r>
              <a:rPr lang="ru-RU" altLang="ru-RU" sz="180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На отношения работника физической культуры и спорта с занимающимися не должна влиять поддержка, оказываемая их родителями Учреждению.</a:t>
            </a:r>
            <a:endParaRPr lang="ru-RU" altLang="ru-RU" sz="18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ru-RU" sz="1800" dirty="0" smtClean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253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24744"/>
            <a:ext cx="7315200" cy="715962"/>
          </a:xfrm>
        </p:spPr>
        <p:txBody>
          <a:bodyPr/>
          <a:lstStyle/>
          <a:p>
            <a:pPr algn="ctr"/>
            <a:r>
              <a:rPr lang="ru-RU" altLang="ru-RU" sz="18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ВЗАИМООТНОШЕНИЯ РАБОТНИКА ФИЗИЧЕСКОЙ КУЛЬТУРЫ И СПОРТА С ОБЩЕСТВОМ И ГОСУДАРСТВОМ</a:t>
            </a:r>
            <a:r>
              <a:rPr lang="ru-RU" altLang="ru-RU" sz="18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988840"/>
            <a:ext cx="7315200" cy="4191000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ru-RU" sz="20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1. </a:t>
            </a:r>
            <a:r>
              <a:rPr lang="ru-RU" altLang="ru-RU" sz="200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Работник </a:t>
            </a:r>
            <a:r>
              <a:rPr lang="ru-RU" altLang="ru-RU" sz="2000" dirty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физической культуры и спорта не только обучает и воспитывает занимающихся, но и является общественным просветителем, хранителем культурных ценностей, порядочным образованным человеком.</a:t>
            </a:r>
          </a:p>
          <a:p>
            <a:pPr marL="0" indent="0" algn="just">
              <a:buNone/>
            </a:pPr>
            <a:endParaRPr lang="ru-RU" altLang="ru-RU" sz="20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2000" b="1" dirty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2. </a:t>
            </a:r>
            <a:r>
              <a:rPr lang="ru-RU" altLang="ru-RU" sz="2000" dirty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Работник  физической культуры и спорта старается внести свой вклад в развитие гражданского общества.</a:t>
            </a:r>
          </a:p>
          <a:p>
            <a:pPr algn="just"/>
            <a:endParaRPr lang="ru-RU" altLang="ru-RU" sz="20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2000" b="1" dirty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3. </a:t>
            </a:r>
            <a:r>
              <a:rPr lang="ru-RU" altLang="ru-RU" sz="2000" dirty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Работник  физической культуры и спорта понимает и исполняет свой гражданский долг и социальную роль.</a:t>
            </a:r>
            <a:endParaRPr lang="ru-RU" altLang="ru-RU" sz="20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45327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8945" y="332656"/>
            <a:ext cx="6934200" cy="715963"/>
          </a:xfrm>
        </p:spPr>
        <p:txBody>
          <a:bodyPr/>
          <a:lstStyle/>
          <a:p>
            <a:pPr algn="ctr"/>
            <a:r>
              <a:rPr lang="ru-RU" altLang="ru-RU" sz="20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ОСНОВЫ ДЕЯТЕЛЬНОСТИ ПРОЧИХ </a:t>
            </a:r>
            <a:br>
              <a:rPr lang="ru-RU" altLang="ru-RU" sz="20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РАБОТНИКОВ УЧРЕЖДЕНИЯ</a:t>
            </a:r>
            <a:r>
              <a:rPr lang="ru-RU" altLang="ru-RU" sz="20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(административный персонал, обслуживающий персонал )</a:t>
            </a:r>
            <a:r>
              <a:rPr lang="ru-RU" altLang="ru-RU" sz="18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 </a:t>
            </a:r>
            <a:endParaRPr lang="ru-RU" altLang="ru-RU" sz="1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1649" y="1053844"/>
            <a:ext cx="7128792" cy="4267200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5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1. </a:t>
            </a:r>
            <a:r>
              <a:rPr lang="ru-RU" altLang="ru-RU" sz="150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Прочие работники Учреждения не должны заниматься неправомерной деятельностью. Они дорожат своей репутацией. Они должны быть требовательны к себе.</a:t>
            </a:r>
          </a:p>
          <a:p>
            <a:pPr marL="0" indent="0">
              <a:buNone/>
            </a:pPr>
            <a:r>
              <a:rPr lang="ru-RU" altLang="ru-RU" sz="15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2. </a:t>
            </a:r>
            <a:r>
              <a:rPr lang="ru-RU" altLang="ru-RU" sz="150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Все работники Учреждения должны выполнять работу добросовестно.</a:t>
            </a:r>
          </a:p>
          <a:p>
            <a:pPr marL="0" indent="0">
              <a:buNone/>
            </a:pPr>
            <a:r>
              <a:rPr lang="ru-RU" altLang="ru-RU" sz="15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3. </a:t>
            </a:r>
            <a:r>
              <a:rPr lang="ru-RU" altLang="ru-RU" sz="150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Все работники соблюдают культуру собственной речи, не допускают использование ругательств, грубых и оскорбительных фраз.</a:t>
            </a:r>
            <a:endParaRPr lang="ru-RU" altLang="ru-RU" sz="15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5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4. </a:t>
            </a:r>
            <a:r>
              <a:rPr lang="ru-RU" altLang="ru-RU" sz="150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Все работники Учреждения являются честными людьми, соблюдающими законодательство РФ.</a:t>
            </a:r>
            <a:endParaRPr lang="ru-RU" altLang="ru-RU" sz="15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5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5. </a:t>
            </a:r>
            <a:r>
              <a:rPr lang="ru-RU" altLang="ru-RU" sz="150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Все работники Учреждения должны бережно и обоснованно расходовать</a:t>
            </a:r>
            <a:endParaRPr lang="ru-RU" altLang="ru-RU" sz="15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50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материальные и другие ресурсы. Они не должны использовать имущество Учреждения (помещения, мебель, телефон, компьютер, копировальную технику, другое оборудование, почтовые услуги, инструменты и материалы), а также свое рабочее время для личных нужд.</a:t>
            </a:r>
            <a:endParaRPr lang="ru-RU" altLang="ru-RU" sz="15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5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6. </a:t>
            </a:r>
            <a:r>
              <a:rPr lang="ru-RU" altLang="ru-RU" sz="150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Все работники Учреждения должны проявлять уважение к личности каждого занимающегося и друг к другу, доброжелательное внимание ко всем занимающимся и друг к другу.</a:t>
            </a:r>
            <a:endParaRPr lang="ru-RU" altLang="ru-RU" sz="15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5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7. </a:t>
            </a:r>
            <a:r>
              <a:rPr lang="ru-RU" altLang="ru-RU" sz="150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Все работники Учреждения в своей работе не должны унижать честь и достоинство занимающихся, ни по каким основаниям, в том числе по признакам возраста, пола, национальности и иных особенностей.</a:t>
            </a:r>
            <a:endParaRPr lang="ru-RU" altLang="ru-RU" sz="15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5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8. </a:t>
            </a:r>
            <a:r>
              <a:rPr lang="ru-RU" altLang="ru-RU" sz="150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Все работники Учреждения не должны злоупотреблять своим служебным положением.</a:t>
            </a:r>
            <a:endParaRPr lang="ru-RU" altLang="ru-RU" sz="15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500" b="1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9. </a:t>
            </a:r>
            <a:r>
              <a:rPr lang="ru-RU" altLang="ru-RU" sz="150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Все </a:t>
            </a:r>
            <a:r>
              <a:rPr lang="ru-RU" altLang="ru-RU" sz="150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работники Учреждения стремятся к взаимодействию друг с другом, оказывают взаимопомощь, уважают интересы друг друга и администрации Учреждения.</a:t>
            </a:r>
            <a:endParaRPr lang="ru-RU" altLang="ru-RU" sz="15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ru-RU" sz="1800" dirty="0" smtClean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6740849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">
      <a:dk1>
        <a:srgbClr val="5F5F5F"/>
      </a:dk1>
      <a:lt1>
        <a:srgbClr val="FFFFFF"/>
      </a:lt1>
      <a:dk2>
        <a:srgbClr val="FFFFFF"/>
      </a:dk2>
      <a:lt2>
        <a:srgbClr val="820044"/>
      </a:lt2>
      <a:accent1>
        <a:srgbClr val="E70303"/>
      </a:accent1>
      <a:accent2>
        <a:srgbClr val="F96F1C"/>
      </a:accent2>
      <a:accent3>
        <a:srgbClr val="FFFFFF"/>
      </a:accent3>
      <a:accent4>
        <a:srgbClr val="505050"/>
      </a:accent4>
      <a:accent5>
        <a:srgbClr val="F1AAAA"/>
      </a:accent5>
      <a:accent6>
        <a:srgbClr val="E26418"/>
      </a:accent6>
      <a:hlink>
        <a:srgbClr val="BD0345"/>
      </a:hlink>
      <a:folHlink>
        <a:srgbClr val="660033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310</Template>
  <TotalTime>342</TotalTime>
  <Words>1123</Words>
  <Application>Microsoft Office PowerPoint</Application>
  <PresentationFormat>Экран (4:3)</PresentationFormat>
  <Paragraphs>83</Paragraphs>
  <Slides>12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powerpoint-template-24</vt:lpstr>
      <vt:lpstr>КОДЕКС ЭТИКИ</vt:lpstr>
      <vt:lpstr>Кодекс профессиональной этики и служебного поведения работников МБУ «СШ № 1» разработан в соответствии с Конституцией РФ, Конвенцией о правах ребенка и действующим законодательством Российской Федерации. </vt:lpstr>
      <vt:lpstr>ЦЕЛЬ КОДЕКСА </vt:lpstr>
      <vt:lpstr>ОСНОВЫ ДЕЯТЕЛЬНОСТИ   РАБОТНИКА ФИЗИЧЕСКОЙ КУЛЬТУРЫ И СПОРТА </vt:lpstr>
      <vt:lpstr>ВЗАИМООТНОШЕНИЯ РАБОТНИКА ФИЗИЧЕСКОЙ КУЛЬТУРЫ И СПОРТА С ЗАНИМАЮЩИМИСЯ </vt:lpstr>
      <vt:lpstr>ВЗАИМООТНОШЕНИЯ  РАБОТНИКА ФИЗИЧЕСКОЙ КУЛЬТУРЫ И СПОРТА С СОБЩЕСТВОМ ФИЗИЧЕСКОЙ КУЛЬТУРЫ И СПОРТА </vt:lpstr>
      <vt:lpstr>ВЗАИМООТНОШЕНИЯ РАБОТНИКА ФИЗИЧЕСКОЙ КУЛЬТУРЫ И СПОРТА С РОДИТЕЛЯМИ  (ЗАКОННЫМИ ПРЕДСТАВИТЕЛЯМИ) ЗАНИМАЮЩИХСЯ </vt:lpstr>
      <vt:lpstr>ВЗАИМООТНОШЕНИЯ РАБОТНИКА ФИЗИЧЕСКОЙ КУЛЬТУРЫ И СПОРТА С ОБЩЕСТВОМ И ГОСУДАРСТВОМ </vt:lpstr>
      <vt:lpstr>ОСНОВЫ ДЕЯТЕЛЬНОСТИ ПРОЧИХ  РАБОТНИКОВ УЧРЕЖДЕНИЯ (административный персонал, обслуживающий персонал )  </vt:lpstr>
      <vt:lpstr>ОСНОВЫ ДЕЯТЕЛЬНОСТИ ПРОЧИХ  РАБОТНИКОВ УЧРЕЖДЕНИЯ (административный персонал, обслуживающий персонал )  </vt:lpstr>
      <vt:lpstr>ЗАКЛЮЧИТЕЛЬНЫЕ ПОЛОЖЕНИЯ </vt:lpstr>
      <vt:lpstr>Рассмотрен на общем собрании коллектива МБУ «СШ № 1» и утвержден  директором А.С. Борщевой  (протокол № 10 от 03.09.2021г.)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Ролдугин Александр</dc:creator>
  <cp:lastModifiedBy>елена</cp:lastModifiedBy>
  <cp:revision>10</cp:revision>
  <dcterms:created xsi:type="dcterms:W3CDTF">2021-12-01T08:26:21Z</dcterms:created>
  <dcterms:modified xsi:type="dcterms:W3CDTF">2021-12-01T22:01:17Z</dcterms:modified>
</cp:coreProperties>
</file>